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6" r:id="rId11"/>
    <p:sldId id="263" r:id="rId12"/>
    <p:sldId id="268" r:id="rId13"/>
    <p:sldId id="264" r:id="rId14"/>
    <p:sldId id="269" r:id="rId15"/>
    <p:sldId id="26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7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994c0fc49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994c0fc49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0184971f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0184971f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11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125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В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Показники ефективності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6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9773c4c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9773c4c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0184971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0184971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1100" b="1" dirty="0">
              <a:ln/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0184971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0184971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0184971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0184971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6fd625f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6fd625f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0184971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0184971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36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27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s – Dark">
  <p:cSld name="Title Slides – Dar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9267" t="7336" r="1013" b="3194"/>
          <a:stretch/>
        </p:blipFill>
        <p:spPr>
          <a:xfrm flipH="1">
            <a:off x="1" y="449700"/>
            <a:ext cx="8365525" cy="4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– Center Aligned Header Light">
  <p:cSld name="Blank Slide – Center Aligned Header Ligh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Aligned - Orange">
  <p:cSld name="Left Aligned - Oran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Left Aligned - Light 1 1">
  <p:cSld name="CUSTOM_1_1_1_1_1_1_1_1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l="-125" t="-9489" r="10351" b="5323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l="36528" t="22257" r="3411" b="-14043"/>
          <a:stretch/>
        </p:blipFill>
        <p:spPr>
          <a:xfrm rot="10800000" flipH="1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4">
            <a:alphaModFix/>
          </a:blip>
          <a:srcRect l="-30336" t="18122" r="-1104" b="60014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BLANK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400466" y="2844177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773170" y="-1649472"/>
            <a:ext cx="3001637" cy="354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DA178-0E24-4D48-8302-19CEE091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" y="1758946"/>
            <a:ext cx="2296847" cy="229684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2A069DA-E830-4DE2-9B4C-88CAAC298107}"/>
              </a:ext>
            </a:extLst>
          </p:cNvPr>
          <p:cNvSpPr/>
          <p:nvPr/>
        </p:nvSpPr>
        <p:spPr>
          <a:xfrm>
            <a:off x="2991545" y="1991779"/>
            <a:ext cx="41886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Інтерактивна платформа,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що використовує штучний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інтелект і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гейміфікацію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  <a:cs typeface="Times New Roman" panose="02020603050405020304" pitchFamily="18" charset="0"/>
            </a:endParaRP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для навчання та залучення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користувачів до технологій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комп'ютерного зору.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48D54EDA-CE46-4A11-9805-A4BA7767D1FA}"/>
              </a:ext>
            </a:extLst>
          </p:cNvPr>
          <p:cNvSpPr/>
          <p:nvPr/>
        </p:nvSpPr>
        <p:spPr>
          <a:xfrm>
            <a:off x="291249" y="321671"/>
            <a:ext cx="42755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017390" y="-876923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E99A604-C9B9-4B4C-BA66-FCB862670EA1}"/>
              </a:ext>
            </a:extLst>
          </p:cNvPr>
          <p:cNvSpPr/>
          <p:nvPr/>
        </p:nvSpPr>
        <p:spPr>
          <a:xfrm>
            <a:off x="313267" y="260115"/>
            <a:ext cx="67217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44CA4B-85CD-4C48-B619-FABA8ED4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07" y="1021187"/>
            <a:ext cx="5226460" cy="1007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C163E8-21EA-49E0-BF44-94C20CCA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05" y="3942491"/>
            <a:ext cx="5662494" cy="940893"/>
          </a:xfrm>
          <a:prstGeom prst="rect">
            <a:avLst/>
          </a:prstGeom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CC80B080-F8DB-4E87-B493-A2E834254B5A}"/>
              </a:ext>
            </a:extLst>
          </p:cNvPr>
          <p:cNvSpPr/>
          <p:nvPr/>
        </p:nvSpPr>
        <p:spPr>
          <a:xfrm>
            <a:off x="278356" y="2152415"/>
            <a:ext cx="85872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Наша бізнес-модель демонструє ефективну економіку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залучення користувачів завдяки оптимальному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співвідношенню витрат і доходів.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Ми забезпечуємо конкурентоспроможну вартість залучення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клієнтів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CAC)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при високій довічній вартості клієнта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LTV),</a:t>
            </a:r>
            <a:endParaRPr lang="uk-UA" sz="16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ctr"/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що дозволяє досягати стабільного 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ROMI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 впевненого зростання.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31373">
            <a:off x="-1083168" y="282654"/>
            <a:ext cx="2166334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26949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36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40E124B-4B80-448D-A094-D29514924E92}"/>
              </a:ext>
            </a:extLst>
          </p:cNvPr>
          <p:cNvSpPr/>
          <p:nvPr/>
        </p:nvSpPr>
        <p:spPr>
          <a:xfrm>
            <a:off x="74454" y="2319229"/>
            <a:ext cx="911179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Обсяг необхідних інвестицій:    				 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 $500,000  				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Мета інвестицій: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Розробка додаткових функцій.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Масштабування платформи.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Маркетингова кампанія для залучення 50,000 користувачів.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C456F1-F23B-4B2F-9DF6-AAD379C3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284" y="315409"/>
            <a:ext cx="2762250" cy="27622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1289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165535" y="3656976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58384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C084D3E7-3E8A-43B3-9767-F120D85FB678}"/>
              </a:ext>
            </a:extLst>
          </p:cNvPr>
          <p:cNvSpPr/>
          <p:nvPr/>
        </p:nvSpPr>
        <p:spPr>
          <a:xfrm>
            <a:off x="324247" y="1120703"/>
            <a:ext cx="88838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Розробка: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40% (створення нових функцій та інфраструктури)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Маркетинг: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30% (просування платформи)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Масштабування: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20%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(розширення серверних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потужностей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обробка зростаючої кількості користувачів)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Операційні витрати: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10%.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6C1E7-97C0-495B-8889-09284441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3240616"/>
            <a:ext cx="3365501" cy="1778000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6853608" y="2338276"/>
            <a:ext cx="3636785" cy="39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6524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Показники ефективності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FD582A7-73AD-49D9-A35D-E4EBC1515052}"/>
              </a:ext>
            </a:extLst>
          </p:cNvPr>
          <p:cNvSpPr/>
          <p:nvPr/>
        </p:nvSpPr>
        <p:spPr>
          <a:xfrm>
            <a:off x="2685920" y="1347454"/>
            <a:ext cx="6362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Окупність інвестицій (ROI): 50% за 2 роки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Очікуваний дохід через 2 роки: $1,000,000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7AAA0B-3589-4ACF-8604-28309719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4" y="2639826"/>
            <a:ext cx="4294717" cy="233246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4990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612E4D1-BC14-4774-8AEE-481ABE792BB4}"/>
              </a:ext>
            </a:extLst>
          </p:cNvPr>
          <p:cNvSpPr/>
          <p:nvPr/>
        </p:nvSpPr>
        <p:spPr>
          <a:xfrm>
            <a:off x="303057" y="226248"/>
            <a:ext cx="36102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C2CADE7-8C97-4334-8619-91ED39F7D03E}"/>
              </a:ext>
            </a:extLst>
          </p:cNvPr>
          <p:cNvSpPr/>
          <p:nvPr/>
        </p:nvSpPr>
        <p:spPr>
          <a:xfrm>
            <a:off x="-77671" y="844936"/>
            <a:ext cx="92993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‘’</a:t>
            </a:r>
            <a:r>
              <a:rPr lang="uk-UA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Створюємо інноваційні рішення для майбутнього разом</a:t>
            </a:r>
            <a:r>
              <a:rPr lang="en-US" sz="20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’’</a:t>
            </a:r>
            <a:endParaRPr lang="uk-UA" sz="20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E908B4-D26C-44D0-82D9-60C8362D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1" y="1558887"/>
            <a:ext cx="2166363" cy="2887466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31E6EEE0-581E-4D8E-8504-EA02819F92F2}"/>
              </a:ext>
            </a:extLst>
          </p:cNvPr>
          <p:cNvSpPr/>
          <p:nvPr/>
        </p:nvSpPr>
        <p:spPr>
          <a:xfrm>
            <a:off x="1182992" y="1500932"/>
            <a:ext cx="768992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Роль: Ініціатор та керівник проекту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Освіта: Магістратура в сфері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Data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Science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аналітики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додатково навчання з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Project Management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Досвід: Багаторічний досвід керівництва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в будівельній сфері, з подальшим переходом у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IT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Сильні сторони: Управління проектами,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інтеграція інноваційних технологій, аналітичне мислення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endParaRPr lang="uk-UA" sz="1800" b="1" cap="none" spc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25856" y="3059635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19E1D52C-ABE2-4599-9919-1B72C1886868}"/>
              </a:ext>
            </a:extLst>
          </p:cNvPr>
          <p:cNvSpPr/>
          <p:nvPr/>
        </p:nvSpPr>
        <p:spPr>
          <a:xfrm>
            <a:off x="453214" y="1147567"/>
            <a:ext cx="478400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Більшість людей, включаючи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студентів і розробників,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</a:t>
            </a:r>
            <a:r>
              <a:rPr lang="uk-UA" sz="1800" b="1" spc="130" dirty="0">
                <a:ln/>
                <a:solidFill>
                  <a:srgbClr val="7030A0"/>
                </a:solidFill>
              </a:rPr>
              <a:t>не мають доступу </a:t>
            </a:r>
            <a:r>
              <a:rPr lang="uk-UA" sz="1800" b="1" spc="130" dirty="0">
                <a:ln/>
                <a:solidFill>
                  <a:srgbClr val="0070C0"/>
                </a:solidFill>
              </a:rPr>
              <a:t>до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простих інструментів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для ознайомлення з </a:t>
            </a:r>
          </a:p>
          <a:p>
            <a:pPr algn="ctr"/>
            <a:r>
              <a:rPr lang="uk-UA" sz="1800" b="1" spc="130" dirty="0">
                <a:ln/>
                <a:solidFill>
                  <a:srgbClr val="7030A0"/>
                </a:solidFill>
              </a:rPr>
              <a:t>технологіями комп'ютерного зору.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Це обмежує розуміння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та впровадження інновацій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у цій сфері.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FAFB8348-BC80-4342-A567-CE3DE7539A24}"/>
              </a:ext>
            </a:extLst>
          </p:cNvPr>
          <p:cNvSpPr/>
          <p:nvPr/>
        </p:nvSpPr>
        <p:spPr>
          <a:xfrm>
            <a:off x="291594" y="275036"/>
            <a:ext cx="2752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3600" b="1" dirty="0">
              <a:ln/>
              <a:solidFill>
                <a:srgbClr val="0070C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C5461F-8A0F-4A18-82A8-39AEA040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74" y="1086002"/>
            <a:ext cx="2524925" cy="25249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Google Shape;127;p32">
            <a:extLst>
              <a:ext uri="{FF2B5EF4-FFF2-40B4-BE49-F238E27FC236}">
                <a16:creationId xmlns:a16="http://schemas.microsoft.com/office/drawing/2014/main" id="{3C418597-4F9A-4A53-8FF0-B67A63D77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1604">
            <a:off x="-1391960" y="3399163"/>
            <a:ext cx="2871818" cy="338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915790" y="2814544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1DFA7B1E-DC23-4692-ACC7-362852199B6D}"/>
              </a:ext>
            </a:extLst>
          </p:cNvPr>
          <p:cNvSpPr/>
          <p:nvPr/>
        </p:nvSpPr>
        <p:spPr>
          <a:xfrm>
            <a:off x="332390" y="281286"/>
            <a:ext cx="23374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D575E1C8-FAB7-48EF-B599-8D786285ACFA}"/>
              </a:ext>
            </a:extLst>
          </p:cNvPr>
          <p:cNvSpPr/>
          <p:nvPr/>
        </p:nvSpPr>
        <p:spPr>
          <a:xfrm>
            <a:off x="4075207" y="1349689"/>
            <a:ext cx="427649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spc="130" dirty="0">
                <a:ln/>
                <a:solidFill>
                  <a:srgbClr val="0070C0"/>
                </a:solidFill>
              </a:rPr>
              <a:t>AI Vision Challenge</a:t>
            </a:r>
            <a:endParaRPr lang="uk-UA" sz="1800" b="1" spc="130" dirty="0">
              <a:ln/>
              <a:solidFill>
                <a:srgbClr val="0070C0"/>
              </a:solidFill>
            </a:endParaRP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пропонує платформу,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яка дозволяє користувачам </a:t>
            </a:r>
          </a:p>
          <a:p>
            <a:r>
              <a:rPr lang="uk-UA" sz="1800" b="1" spc="130" dirty="0">
                <a:ln/>
                <a:solidFill>
                  <a:srgbClr val="7030A0"/>
                </a:solidFill>
              </a:rPr>
              <a:t>легко взаємодіяти </a:t>
            </a:r>
            <a:r>
              <a:rPr lang="uk-UA" sz="1800" b="1" spc="130" dirty="0">
                <a:ln/>
                <a:solidFill>
                  <a:srgbClr val="0070C0"/>
                </a:solidFill>
              </a:rPr>
              <a:t>з моделями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комп'ютерного зору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через </a:t>
            </a:r>
            <a:r>
              <a:rPr lang="uk-UA" sz="1800" b="1" spc="130" dirty="0">
                <a:ln/>
                <a:solidFill>
                  <a:srgbClr val="7030A0"/>
                </a:solidFill>
              </a:rPr>
              <a:t>ігровий формат</a:t>
            </a:r>
            <a:r>
              <a:rPr lang="uk-UA" sz="1800" b="1" spc="130" dirty="0">
                <a:ln/>
                <a:solidFill>
                  <a:srgbClr val="0070C0"/>
                </a:solidFill>
              </a:rPr>
              <a:t>,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навчальні матеріали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</a:rPr>
              <a:t>та </a:t>
            </a:r>
            <a:r>
              <a:rPr lang="uk-UA" sz="1800" b="1" spc="130" dirty="0">
                <a:ln/>
                <a:solidFill>
                  <a:srgbClr val="7030A0"/>
                </a:solidFill>
              </a:rPr>
              <a:t>інтуїтивний інтерфейс.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ED15E-E77E-4237-BD43-0A3BA0C7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6" y="1408957"/>
            <a:ext cx="2804933" cy="2804933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708091" y="2868520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CAA93AA-C3A6-480A-81CD-8DAB95B6CB1F}"/>
              </a:ext>
            </a:extLst>
          </p:cNvPr>
          <p:cNvSpPr/>
          <p:nvPr/>
        </p:nvSpPr>
        <p:spPr>
          <a:xfrm>
            <a:off x="276936" y="252710"/>
            <a:ext cx="7370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8198F-0D29-4C40-BC66-173BF504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33" y="1071989"/>
            <a:ext cx="2387600" cy="23876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2795CEF-EC41-48CF-A210-9FFA62A12529}"/>
              </a:ext>
            </a:extLst>
          </p:cNvPr>
          <p:cNvSpPr/>
          <p:nvPr/>
        </p:nvSpPr>
        <p:spPr>
          <a:xfrm>
            <a:off x="113328" y="3632537"/>
            <a:ext cx="760689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Студент інформатики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прагне зрозуміти основи AI.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Викладач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використовує платформу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для інтерактивного навчання.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F2D10D3-866F-4C3D-9333-E07CFB0CDD45}"/>
              </a:ext>
            </a:extLst>
          </p:cNvPr>
          <p:cNvSpPr/>
          <p:nvPr/>
        </p:nvSpPr>
        <p:spPr>
          <a:xfrm>
            <a:off x="183674" y="830685"/>
            <a:ext cx="56355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Ринок технологій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штучного інтелекту має CAGR 35%,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і до 2030 року його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об'єм сягне $500 млрд.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Цільова аудиторія: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студенти, викладачі,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розробники та звичайні користувачі.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Очікувана частка ринку: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0.5% ($2.5 млн).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733756" y="-669487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93543">
            <a:off x="-1289462" y="254270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9F356AB-E0A2-4C0F-AB9C-BEE6594BC333}"/>
              </a:ext>
            </a:extLst>
          </p:cNvPr>
          <p:cNvSpPr/>
          <p:nvPr/>
        </p:nvSpPr>
        <p:spPr>
          <a:xfrm>
            <a:off x="284464" y="260121"/>
            <a:ext cx="34612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7DE6774-4FD1-417C-9CF3-FAAC47A577CD}"/>
              </a:ext>
            </a:extLst>
          </p:cNvPr>
          <p:cNvSpPr/>
          <p:nvPr/>
        </p:nvSpPr>
        <p:spPr>
          <a:xfrm>
            <a:off x="4613646" y="2999886"/>
            <a:ext cx="397224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унікальну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інтеграцію навчальних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матеріалів та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гейміфікації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1D3F2C-EE48-4BBF-9112-941D3F74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78" y="1480119"/>
            <a:ext cx="2647382" cy="2647382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29342">
            <a:off x="-527833" y="3883505"/>
            <a:ext cx="2694822" cy="311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4095599" y="-1953093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B06BAD2-17F0-4BC9-93DC-D1020069A58B}"/>
              </a:ext>
            </a:extLst>
          </p:cNvPr>
          <p:cNvSpPr/>
          <p:nvPr/>
        </p:nvSpPr>
        <p:spPr>
          <a:xfrm>
            <a:off x="208444" y="255890"/>
            <a:ext cx="3587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5C76D174-CBBB-4BA5-845C-16B8AD79F231}"/>
              </a:ext>
            </a:extLst>
          </p:cNvPr>
          <p:cNvSpPr/>
          <p:nvPr/>
        </p:nvSpPr>
        <p:spPr>
          <a:xfrm>
            <a:off x="2413332" y="2930685"/>
            <a:ext cx="38943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Базовий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ф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ункціонал включає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завантаження зображень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розпізнавання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,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інтерактивну гру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освітні модулі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5AB8E-CE1D-41F0-BF71-2247424A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88" y="1158763"/>
            <a:ext cx="2297078" cy="229707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C56FA2-9CCF-4D6B-84F6-37E876D1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3" y="1418775"/>
            <a:ext cx="2509000" cy="1737783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8241">
            <a:off x="7630250" y="4003676"/>
            <a:ext cx="2921768" cy="31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211811">
            <a:off x="-2215958" y="714564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3E98C75-20F7-44E2-A9E8-147159F40052}"/>
              </a:ext>
            </a:extLst>
          </p:cNvPr>
          <p:cNvSpPr/>
          <p:nvPr/>
        </p:nvSpPr>
        <p:spPr>
          <a:xfrm>
            <a:off x="279694" y="255883"/>
            <a:ext cx="79496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DFBA156B-EAA3-4988-9218-80503B80C193}"/>
              </a:ext>
            </a:extLst>
          </p:cNvPr>
          <p:cNvSpPr/>
          <p:nvPr/>
        </p:nvSpPr>
        <p:spPr>
          <a:xfrm>
            <a:off x="279694" y="902214"/>
            <a:ext cx="5795176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Користувачі 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можуть реєструватися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 допомогою обличчя,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використовуючи технологію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Face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ID</a:t>
            </a:r>
            <a:endParaRPr kumimoji="0" lang="en-US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Процес входу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безпечний і швидкий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завдяки розпізнаванню обличь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 основі штучного інтелекту.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Можливість створити акаунт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 персоналізованими налаштуваннями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навчання та ігрового прогресу.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92CE2F-E558-436A-905F-74815B15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65" y="1394239"/>
            <a:ext cx="2677401" cy="2677401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-992358" y="2746354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547143" y="-143615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287568" y="264346"/>
            <a:ext cx="3421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BF9DCD82-FB1A-46D2-B77F-6061F5D369A5}"/>
              </a:ext>
            </a:extLst>
          </p:cNvPr>
          <p:cNvSpPr/>
          <p:nvPr/>
        </p:nvSpPr>
        <p:spPr>
          <a:xfrm>
            <a:off x="1589657" y="1039192"/>
            <a:ext cx="557364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Duolingo: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Освітня платформа,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яка використовує штучний інтелект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адаптації навчального контенту.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гейміфікацію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 вигляді рівнів і досягнень.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64A8CB90-F7EA-4F5E-AF57-EBCCC9759E1A}"/>
              </a:ext>
            </a:extLst>
          </p:cNvPr>
          <p:cNvSpPr/>
          <p:nvPr/>
        </p:nvSpPr>
        <p:spPr>
          <a:xfrm>
            <a:off x="1807434" y="3227145"/>
            <a:ext cx="49872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Khan Academy: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для онлайн-навчання,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що інтегрує </a:t>
            </a:r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AI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персоналізації навчання,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зокрема у сфері математики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інших дисциплін.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83CC6C-CA8E-49BB-9181-3A55B086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5" y="1284433"/>
            <a:ext cx="1104550" cy="111796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028B0B-6F08-4E53-A4D1-36AE67140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148" y="2996177"/>
            <a:ext cx="2011628" cy="20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7121574" y="-1556677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388770" y="264346"/>
            <a:ext cx="72234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8E23197-87F3-43E2-A597-FC716027CBC0}"/>
              </a:ext>
            </a:extLst>
          </p:cNvPr>
          <p:cNvSpPr/>
          <p:nvPr/>
        </p:nvSpPr>
        <p:spPr>
          <a:xfrm>
            <a:off x="449261" y="1021334"/>
            <a:ext cx="7479291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spc="130" dirty="0" err="1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Гейміфікація</a:t>
            </a:r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інтерактивна гра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для навчання основам комп'ютерного зору.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Простий інтерфейс: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доступний як для початківців,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так і для професіоналів.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Доступність: 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мультиплатформенний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підхід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(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десктопна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і мобільна версії).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Інноваційний підхід: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реєстрація та вхід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за допомогою </a:t>
            </a:r>
            <a:r>
              <a:rPr lang="en-US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Face ID.</a:t>
            </a:r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endParaRPr lang="en-US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Персоналізація: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адаптація контенту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під інтереси користувача.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2EA74-CBA9-4CA3-8277-BB372594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6" y="2834141"/>
            <a:ext cx="2051050" cy="205105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2598437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9FB1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88EB7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592</Words>
  <Application>Microsoft Office PowerPoint</Application>
  <PresentationFormat>Екран (16:9)</PresentationFormat>
  <Paragraphs>152</Paragraphs>
  <Slides>14</Slides>
  <Notes>14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Montserrat</vt:lpstr>
      <vt:lpstr>Calibri</vt:lpstr>
      <vt:lpstr>Simple Light</vt:lpstr>
      <vt:lpstr>Simple Light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Антон Бабенко</cp:lastModifiedBy>
  <cp:revision>24</cp:revision>
  <dcterms:modified xsi:type="dcterms:W3CDTF">2024-12-25T01:02:31Z</dcterms:modified>
</cp:coreProperties>
</file>